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4"/>
  </p:sldMasterIdLst>
  <p:handoutMasterIdLst>
    <p:handoutMasterId r:id="rId16"/>
  </p:handoutMasterIdLst>
  <p:sldIdLst>
    <p:sldId id="256" r:id="rId5"/>
    <p:sldId id="259" r:id="rId6"/>
    <p:sldId id="263" r:id="rId7"/>
    <p:sldId id="258" r:id="rId8"/>
    <p:sldId id="262" r:id="rId9"/>
    <p:sldId id="261" r:id="rId10"/>
    <p:sldId id="260" r:id="rId11"/>
    <p:sldId id="265" r:id="rId12"/>
    <p:sldId id="264" r:id="rId13"/>
    <p:sldId id="257" r:id="rId14"/>
    <p:sldId id="266" r:id="rId15"/>
  </p:sldIdLst>
  <p:sldSz cx="12192000" cy="6858000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E55FF-1C46-45D8-ADFD-0298F601823C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F0464-196A-485F-B439-B41541923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360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516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641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758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462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69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0074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5220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5794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870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134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723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547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665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82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701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83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3873-3DD7-476B-AFE2-E66E942E8579}" type="datetimeFigureOut">
              <a:rPr lang="hu-HU" smtClean="0"/>
              <a:t>2025. 04. 15.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4376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N2ZhOTA0MjItZDZkMC00MTMxLWEzODUtMjAzOTQ1MGIxMzA0%40thread.v2/0?context=%7b%22Tid%22%3a%22deea9479-87f5-4e04-b3e5-0ce6f1b81534%22%2c%22Oid%22%3a%221e93a354-93f8-47c0-901b-b5213decd87c%22%7d" TargetMode="External"/><Relationship Id="rId2" Type="http://schemas.openxmlformats.org/officeDocument/2006/relationships/hyperlink" Target="https://teams.microsoft.com/l/meetup-join/19%3ameeting_Mjg4M2I3M2EtYmQ1NS00MjcwLTg1YjEtYTI2ZTQ1NzNhZTE3%40thread.v2/0?context=%7b%22Tid%22%3a%22deea9479-87f5-4e04-b3e5-0ce6f1b81534%22%2c%22Oid%22%3a%221e93a354-93f8-47c0-901b-b5213decd87c%22%7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fvk.h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fvk.hu/wp-content/uploads/2025/03/melleklet_vb_sz_01_01.xlsx" TargetMode="External"/><Relationship Id="rId2" Type="http://schemas.openxmlformats.org/officeDocument/2006/relationships/hyperlink" Target="https://zfvk.hu/wp-content/uploads/2025/02/regisztracios_lap_bovi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fvk.hu/dokumentumo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fvk.hu/wp-content/uploads/2025/02/regisztracios_lap_bovites.docx" TargetMode="External"/><Relationship Id="rId2" Type="http://schemas.openxmlformats.org/officeDocument/2006/relationships/hyperlink" Target="https://zfvk.hu/palyazatok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hyperlink" Target="https://zfvk.hu/wp-content/uploads/2025/03/melleklet_vb_sz_01_01.xls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izsgakozpont.ekreta-uat.hu/vizsgajelentkezes/meghirdetett-vizsgak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ZFVK</a:t>
            </a:r>
            <a:br>
              <a:rPr lang="hu-HU" dirty="0" smtClean="0"/>
            </a:br>
            <a:r>
              <a:rPr lang="hu-HU" dirty="0" smtClean="0"/>
              <a:t>Vizsgaszervezés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Zalaegerszegi Független Vizsgaközpont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50" y="4394039"/>
            <a:ext cx="5471634" cy="8916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0719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 Interaktív vizsga – KÖTELEZŐ </a:t>
            </a:r>
            <a:br>
              <a:rPr lang="hu-HU" dirty="0" smtClean="0"/>
            </a:br>
            <a:r>
              <a:rPr lang="hu-HU" i="1" dirty="0" smtClean="0"/>
              <a:t>az első KRÉTA megbízás előtt 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/>
              <a:t>A 2025. április 28-án (hétfő) 13.00-tól tartandó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tájékoztató</a:t>
            </a:r>
            <a:r>
              <a:rPr lang="hu-HU" b="1" dirty="0"/>
              <a:t>ra az alábbi linken tudnak belépni:</a:t>
            </a:r>
            <a:endParaRPr lang="hu-HU" dirty="0"/>
          </a:p>
          <a:p>
            <a:r>
              <a:rPr lang="hu-HU" b="1" dirty="0"/>
              <a:t>Microsoft </a:t>
            </a:r>
            <a:r>
              <a:rPr lang="hu-HU" b="1" dirty="0" err="1"/>
              <a:t>Teams</a:t>
            </a:r>
            <a:endParaRPr lang="hu-HU" dirty="0"/>
          </a:p>
          <a:p>
            <a:pPr lvl="1"/>
            <a:r>
              <a:rPr lang="hu-HU" b="1" u="sng" dirty="0" smtClean="0">
                <a:hlinkClick r:id="rId2" tooltip="https://teams.microsoft.com/l/meetup-join/19%3ameeting_Mjg4M2I3M2EtYmQ1NS00MjcwLTg1YjEtYTI2ZTQ1NzNhZTE3%40thread.v2/0?context=%7b%22Tid%22%3a%22deea9479-87f5-4e04-b3e5-0ce6f1b81534%22%2c%22Oid%22%3a%221e93a354-93f8-47c0-901b-b5213decd87c%22%7d"/>
              </a:rPr>
              <a:t>Csatlakozás az értekezlethez most</a:t>
            </a:r>
            <a:endParaRPr lang="hu-HU" dirty="0" smtClean="0"/>
          </a:p>
          <a:p>
            <a:pPr lvl="1"/>
            <a:r>
              <a:rPr lang="hu-HU" dirty="0" smtClean="0"/>
              <a:t>Értekezlet </a:t>
            </a:r>
            <a:r>
              <a:rPr lang="hu-HU" dirty="0"/>
              <a:t>azonosítója: 372 248 697 271</a:t>
            </a:r>
          </a:p>
          <a:p>
            <a:pPr lvl="1"/>
            <a:r>
              <a:rPr lang="hu-HU" dirty="0"/>
              <a:t>Hitelesítő kód: QE3Ta2LG</a:t>
            </a:r>
          </a:p>
          <a:p>
            <a:pPr marL="0" indent="0">
              <a:buNone/>
            </a:pPr>
            <a:r>
              <a:rPr lang="hu-HU" b="1" dirty="0"/>
              <a:t>A 2025. április 30-án (szerda) 13.00-tól kezdődő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</a:t>
            </a: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-tesztvizsga -</a:t>
            </a:r>
            <a:r>
              <a:rPr lang="hu-HU" b="1" dirty="0" smtClean="0"/>
              <a:t>támogató </a:t>
            </a:r>
            <a:r>
              <a:rPr lang="hu-HU" b="1" dirty="0"/>
              <a:t>megbeszélésre az alábbi linken tudnak belépni:</a:t>
            </a:r>
            <a:endParaRPr lang="hu-HU" dirty="0"/>
          </a:p>
          <a:p>
            <a:r>
              <a:rPr lang="hu-HU" dirty="0"/>
              <a:t> </a:t>
            </a:r>
            <a:r>
              <a:rPr lang="hu-HU" b="1" dirty="0" smtClean="0"/>
              <a:t>Microsoft </a:t>
            </a:r>
            <a:r>
              <a:rPr lang="hu-HU" b="1" dirty="0" err="1"/>
              <a:t>Teams</a:t>
            </a:r>
            <a:endParaRPr lang="hu-HU" dirty="0"/>
          </a:p>
          <a:p>
            <a:pPr lvl="1"/>
            <a:r>
              <a:rPr lang="hu-HU" b="1" u="sng" dirty="0" smtClean="0">
                <a:hlinkClick r:id="rId3" tooltip="https://teams.microsoft.com/l/meetup-join/19%3ameeting_N2ZhOTA0MjItZDZkMC00MTMxLWEzODUtMjAzOTQ1MGIxMzA0%40thread.v2/0?context=%7b%22Tid%22%3a%22deea9479-87f5-4e04-b3e5-0ce6f1b81534%22%2c%22Oid%22%3a%221e93a354-93f8-47c0-901b-b5213decd87c%22%7d"/>
              </a:rPr>
              <a:t>Csatlakozás az értekezlethez most</a:t>
            </a:r>
            <a:endParaRPr lang="hu-HU" dirty="0" smtClean="0"/>
          </a:p>
          <a:p>
            <a:pPr lvl="1"/>
            <a:r>
              <a:rPr lang="hu-HU" dirty="0" smtClean="0"/>
              <a:t>Értekezlet </a:t>
            </a:r>
            <a:r>
              <a:rPr lang="hu-HU" dirty="0"/>
              <a:t>azonosítója: 367 965 962 510</a:t>
            </a:r>
          </a:p>
          <a:p>
            <a:pPr lvl="1"/>
            <a:r>
              <a:rPr lang="hu-HU" dirty="0" smtClean="0"/>
              <a:t>Hitelesítő kód: hF62dG7R</a:t>
            </a:r>
          </a:p>
          <a:p>
            <a:pPr marL="0" indent="0">
              <a:buNone/>
            </a:pPr>
            <a:endParaRPr lang="hu-HU" sz="1900" dirty="0" smtClean="0"/>
          </a:p>
          <a:p>
            <a:pPr marL="0" indent="0">
              <a:buNone/>
            </a:pPr>
            <a:r>
              <a:rPr lang="hu-HU" sz="1900" dirty="0" smtClean="0"/>
              <a:t>A tesztvizsgát a 2025. február-márciusi vizsgaidőszakra tudják bejelenteni.</a:t>
            </a:r>
          </a:p>
          <a:p>
            <a:pPr marL="0" indent="0">
              <a:buNone/>
            </a:pPr>
            <a:r>
              <a:rPr lang="hu-HU" sz="1900" dirty="0" smtClean="0"/>
              <a:t>A tesztelés előtt fél órával nyitjuk meg az online támogató megbeszélésre a felületet.</a:t>
            </a:r>
          </a:p>
          <a:p>
            <a:pPr marL="0" indent="0">
              <a:buNone/>
            </a:pPr>
            <a:r>
              <a:rPr lang="hu-HU" sz="1900" dirty="0" smtClean="0"/>
              <a:t>Tesztvizsga kezdő időpont: 2025. 04. 30. 13:30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6771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VÉGE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Teszt: </a:t>
            </a:r>
            <a:r>
              <a:rPr lang="hu-HU" dirty="0" smtClean="0">
                <a:hlinkClick r:id="rId2"/>
              </a:rPr>
              <a:t>www.zfvk.hu</a:t>
            </a:r>
            <a:r>
              <a:rPr lang="hu-HU" dirty="0" smtClean="0"/>
              <a:t>-Vizsgáztatóknak</a:t>
            </a:r>
          </a:p>
          <a:p>
            <a:r>
              <a:rPr lang="hu-HU" dirty="0" smtClean="0"/>
              <a:t>Vörösné Grünvald Anna 30 288 9035</a:t>
            </a:r>
          </a:p>
          <a:p>
            <a:r>
              <a:rPr lang="hu-HU" dirty="0" smtClean="0"/>
              <a:t>Vizsgaközpont </a:t>
            </a:r>
            <a:r>
              <a:rPr lang="hu-HU" dirty="0" smtClean="0"/>
              <a:t>30 </a:t>
            </a:r>
            <a:r>
              <a:rPr lang="hu-HU" dirty="0"/>
              <a:t>148 0316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884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Előkészítés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Együttműködési megállapodás (személyi-tárgyi-helyszín-anyagszükséglet) biztosítása</a:t>
            </a:r>
          </a:p>
          <a:p>
            <a:pPr lvl="1"/>
            <a:r>
              <a:rPr lang="hu-HU" dirty="0" smtClean="0"/>
              <a:t>2025.szeptember.10:</a:t>
            </a:r>
          </a:p>
          <a:p>
            <a:pPr lvl="2"/>
            <a:r>
              <a:rPr lang="hu-HU" dirty="0" smtClean="0"/>
              <a:t>Nyersanyagkosár tartalmának beküldése (</a:t>
            </a:r>
            <a:r>
              <a:rPr lang="hu-HU" dirty="0" err="1" smtClean="0"/>
              <a:t>pl</a:t>
            </a:r>
            <a:r>
              <a:rPr lang="hu-HU" dirty="0" smtClean="0"/>
              <a:t> szakács, stb.)</a:t>
            </a:r>
          </a:p>
          <a:p>
            <a:pPr lvl="2"/>
            <a:r>
              <a:rPr lang="hu-HU" dirty="0" smtClean="0"/>
              <a:t>Meghatározott</a:t>
            </a:r>
            <a:r>
              <a:rPr lang="hu-HU" dirty="0"/>
              <a:t>, a vizsgáig legyártandó </a:t>
            </a:r>
            <a:r>
              <a:rPr lang="hu-HU" dirty="0" smtClean="0"/>
              <a:t>alkatrészek (pl. Gépi és CNC forgácsoló)</a:t>
            </a:r>
          </a:p>
          <a:p>
            <a:pPr lvl="2"/>
            <a:r>
              <a:rPr lang="hu-HU" dirty="0" smtClean="0"/>
              <a:t>Stb. KKK szerint</a:t>
            </a:r>
          </a:p>
          <a:p>
            <a:pPr lvl="2"/>
            <a:r>
              <a:rPr lang="hu-HU" dirty="0" smtClean="0"/>
              <a:t>Technikai jegyző</a:t>
            </a:r>
          </a:p>
          <a:p>
            <a:r>
              <a:rPr lang="hu-HU" dirty="0" smtClean="0"/>
              <a:t>Szakértők, VB, Jegyzők felkészítése</a:t>
            </a:r>
          </a:p>
          <a:p>
            <a:pPr lvl="1"/>
            <a:r>
              <a:rPr lang="hu-HU" dirty="0" smtClean="0"/>
              <a:t>2025.április 14 Zalaegerszeg 16 óra</a:t>
            </a:r>
          </a:p>
          <a:p>
            <a:pPr lvl="1"/>
            <a:r>
              <a:rPr lang="hu-HU" dirty="0" smtClean="0"/>
              <a:t>2025. április 15 Keszthely 16 óra</a:t>
            </a:r>
          </a:p>
          <a:p>
            <a:pPr lvl="2"/>
            <a:r>
              <a:rPr lang="hu-HU" dirty="0" smtClean="0"/>
              <a:t>Elegendő tag?, vezető kolléga</a:t>
            </a:r>
          </a:p>
          <a:p>
            <a:pPr lvl="2"/>
            <a:r>
              <a:rPr lang="hu-HU" dirty="0" smtClean="0"/>
              <a:t>BŐVÍTÉS </a:t>
            </a:r>
            <a:r>
              <a:rPr lang="hu-HU" dirty="0">
                <a:hlinkClick r:id="rId2"/>
              </a:rPr>
              <a:t>Bővítési lehetőség regisztrált pályázóknak </a:t>
            </a:r>
            <a:r>
              <a:rPr lang="hu-HU" dirty="0" smtClean="0">
                <a:hlinkClick r:id="rId2"/>
              </a:rPr>
              <a:t>&gt;&gt;&gt;</a:t>
            </a:r>
            <a:r>
              <a:rPr lang="hu-HU" dirty="0"/>
              <a:t> </a:t>
            </a:r>
            <a:r>
              <a:rPr lang="hu-HU" dirty="0">
                <a:hlinkClick r:id="rId3"/>
              </a:rPr>
              <a:t>1. </a:t>
            </a:r>
            <a:r>
              <a:rPr lang="hu-HU" dirty="0" smtClean="0">
                <a:hlinkClick r:id="rId3"/>
              </a:rPr>
              <a:t>melléklet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Megismerés NYILATKOZAT!</a:t>
            </a:r>
          </a:p>
          <a:p>
            <a:r>
              <a:rPr lang="hu-HU" dirty="0">
                <a:hlinkClick r:id="rId4"/>
              </a:rPr>
              <a:t>Dokumentumok - Zalaegerszegi Független Vizsgaközpont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>
                <a:hlinkClick r:id="rId4"/>
              </a:rPr>
              <a:t>https://zfvk.hu/dokumentumok/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6548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Bővítés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35974" y="2336873"/>
            <a:ext cx="4247536" cy="35993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dirty="0" smtClean="0"/>
              <a:t> </a:t>
            </a:r>
          </a:p>
          <a:p>
            <a:pPr marL="0" indent="0">
              <a:buNone/>
            </a:pPr>
            <a:endParaRPr lang="hu-HU" dirty="0" smtClean="0">
              <a:hlinkClick r:id="rId2"/>
            </a:endParaRPr>
          </a:p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>
              <a:buNone/>
            </a:pPr>
            <a:endParaRPr lang="hu-HU" dirty="0" smtClean="0">
              <a:hlinkClick r:id="rId2"/>
            </a:endParaRPr>
          </a:p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>
              <a:buNone/>
            </a:pPr>
            <a:endParaRPr lang="hu-HU" dirty="0" smtClean="0">
              <a:hlinkClick r:id="rId2"/>
            </a:endParaRPr>
          </a:p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>
              <a:buNone/>
            </a:pPr>
            <a:endParaRPr lang="hu-HU" dirty="0" smtClean="0">
              <a:hlinkClick r:id="rId2"/>
            </a:endParaRPr>
          </a:p>
          <a:p>
            <a:pPr marL="0" indent="0">
              <a:buNone/>
            </a:pPr>
            <a:r>
              <a:rPr lang="hu-HU" dirty="0" smtClean="0">
                <a:hlinkClick r:id="rId2"/>
              </a:rPr>
              <a:t>Pályázatok </a:t>
            </a:r>
            <a:r>
              <a:rPr lang="hu-HU" dirty="0">
                <a:hlinkClick r:id="rId2"/>
              </a:rPr>
              <a:t>- </a:t>
            </a:r>
            <a:r>
              <a:rPr lang="hu-HU" dirty="0" smtClean="0"/>
              <a:t>weboldal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>
                <a:hlinkClick r:id="rId3"/>
              </a:rPr>
              <a:t>Bővítési </a:t>
            </a:r>
            <a:r>
              <a:rPr lang="hu-HU" dirty="0">
                <a:hlinkClick r:id="rId3"/>
              </a:rPr>
              <a:t>lehetőség regisztrált pályázóknak </a:t>
            </a:r>
            <a:r>
              <a:rPr lang="hu-HU" dirty="0" smtClean="0">
                <a:hlinkClick r:id="rId3"/>
              </a:rPr>
              <a:t>&gt;&gt;&gt;</a:t>
            </a:r>
            <a:r>
              <a:rPr lang="hu-HU" dirty="0"/>
              <a:t>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>
                <a:hlinkClick r:id="rId4"/>
              </a:rPr>
              <a:t>1</a:t>
            </a:r>
            <a:r>
              <a:rPr lang="hu-HU" dirty="0">
                <a:hlinkClick r:id="rId4"/>
              </a:rPr>
              <a:t>. </a:t>
            </a:r>
            <a:r>
              <a:rPr lang="hu-HU" dirty="0" smtClean="0">
                <a:hlinkClick r:id="rId4"/>
              </a:rPr>
              <a:t>melléklet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4734232" y="2336873"/>
            <a:ext cx="7457767" cy="3599316"/>
          </a:xfrm>
          <a:gradFill>
            <a:gsLst>
              <a:gs pos="0">
                <a:schemeClr val="bg2">
                  <a:tint val="96000"/>
                  <a:shade val="100000"/>
                  <a:hueMod val="270000"/>
                  <a:satMod val="200000"/>
                  <a:lumMod val="128000"/>
                </a:schemeClr>
              </a:gs>
              <a:gs pos="50000">
                <a:schemeClr val="bg2">
                  <a:shade val="100000"/>
                  <a:hueMod val="100000"/>
                  <a:satMod val="110000"/>
                  <a:lumMod val="130000"/>
                </a:schemeClr>
              </a:gs>
              <a:gs pos="100000">
                <a:schemeClr val="bg2">
                  <a:shade val="78000"/>
                  <a:hueMod val="44000"/>
                  <a:satMod val="200000"/>
                  <a:lumMod val="69000"/>
                </a:schemeClr>
              </a:gs>
            </a:gsLst>
            <a:lin ang="2520000" scaled="0"/>
          </a:gra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dirty="0"/>
              <a:t>0188	Több tudományterületet átfogó programok, az oktatás </a:t>
            </a:r>
            <a:r>
              <a:rPr lang="hu-HU" dirty="0" err="1"/>
              <a:t>főirány</a:t>
            </a:r>
            <a:r>
              <a:rPr lang="hu-HU" dirty="0"/>
              <a:t> túlsúlyával</a:t>
            </a:r>
          </a:p>
          <a:p>
            <a:pPr marL="0" indent="0">
              <a:buNone/>
            </a:pPr>
            <a:r>
              <a:rPr lang="hu-HU" dirty="0"/>
              <a:t>0413	Menedzsment és igazgatás</a:t>
            </a:r>
          </a:p>
          <a:p>
            <a:pPr marL="0" indent="0">
              <a:buNone/>
            </a:pPr>
            <a:r>
              <a:rPr lang="hu-HU" dirty="0"/>
              <a:t>0721	Élelmiszergyártás</a:t>
            </a:r>
          </a:p>
          <a:p>
            <a:pPr marL="0" indent="0">
              <a:buNone/>
            </a:pPr>
            <a:r>
              <a:rPr lang="hu-HU" dirty="0"/>
              <a:t>0723	Textil-, ruha-, cipő- és bőripari képzések</a:t>
            </a:r>
          </a:p>
          <a:p>
            <a:pPr marL="0" indent="0">
              <a:buNone/>
            </a:pPr>
            <a:r>
              <a:rPr lang="hu-HU" dirty="0"/>
              <a:t>0811	Növénytermesztés és állattenyésztés</a:t>
            </a:r>
          </a:p>
          <a:p>
            <a:pPr marL="0" indent="0">
              <a:buNone/>
            </a:pPr>
            <a:r>
              <a:rPr lang="hu-HU" dirty="0"/>
              <a:t>0812	Kertészet</a:t>
            </a:r>
          </a:p>
          <a:p>
            <a:pPr marL="0" indent="0">
              <a:buNone/>
            </a:pPr>
            <a:r>
              <a:rPr lang="hu-HU" dirty="0"/>
              <a:t>0821	Erdőgazdálkodás</a:t>
            </a:r>
          </a:p>
          <a:p>
            <a:pPr marL="0" indent="0">
              <a:buNone/>
            </a:pPr>
            <a:r>
              <a:rPr lang="hu-HU" dirty="0"/>
              <a:t>0915	Terápia és rehabilitáció</a:t>
            </a:r>
          </a:p>
          <a:p>
            <a:pPr marL="0" indent="0">
              <a:buNone/>
            </a:pPr>
            <a:r>
              <a:rPr lang="hu-HU" dirty="0"/>
              <a:t>0921	Idősek és fogyatékos felnőttek gondozása</a:t>
            </a:r>
          </a:p>
          <a:p>
            <a:pPr marL="0" indent="0">
              <a:buNone/>
            </a:pPr>
            <a:r>
              <a:rPr lang="hu-HU" dirty="0"/>
              <a:t>1011	Háztartási szolgáltatások</a:t>
            </a:r>
          </a:p>
          <a:p>
            <a:pPr marL="0" indent="0">
              <a:buNone/>
            </a:pPr>
            <a:r>
              <a:rPr lang="hu-HU" dirty="0"/>
              <a:t>1014	Sportok</a:t>
            </a:r>
          </a:p>
          <a:p>
            <a:pPr marL="0" indent="0">
              <a:buNone/>
            </a:pPr>
            <a:r>
              <a:rPr lang="hu-HU" dirty="0"/>
              <a:t>1015	Utazásszervezés, turizmus és szórakoztatás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382" y="2336873"/>
            <a:ext cx="4328489" cy="189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98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Határidők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 smtClean="0"/>
              <a:t>Bemeneti Feltételek</a:t>
            </a:r>
          </a:p>
          <a:p>
            <a:r>
              <a:rPr lang="hu-HU" dirty="0" smtClean="0"/>
              <a:t>Jelentkezési lap: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február 15. </a:t>
            </a:r>
            <a:r>
              <a:rPr lang="hu-HU" dirty="0" smtClean="0"/>
              <a:t>!! ÚJ Projekt NYELV-i beállítás</a:t>
            </a:r>
          </a:p>
          <a:p>
            <a:r>
              <a:rPr lang="hu-HU" dirty="0" smtClean="0"/>
              <a:t>Portfólió/vizsgaremek: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április 30. – </a:t>
            </a:r>
            <a:r>
              <a:rPr lang="hu-HU" sz="2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vizsgaközpont nem vizsgálja a tartalmat</a:t>
            </a:r>
            <a:endParaRPr lang="hu-H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/>
              <a:t>Végzettség-összefüggő gyakorlat: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május 5.</a:t>
            </a:r>
            <a:r>
              <a:rPr lang="hu-HU" dirty="0" smtClean="0"/>
              <a:t> – 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KRÉTA Törzslap</a:t>
            </a:r>
            <a:r>
              <a:rPr lang="hu-HU" dirty="0" smtClean="0">
                <a:solidFill>
                  <a:srgbClr val="FF0000"/>
                </a:solidFill>
              </a:rPr>
              <a:t/>
            </a:r>
            <a:br>
              <a:rPr lang="hu-HU" dirty="0" smtClean="0">
                <a:solidFill>
                  <a:srgbClr val="FF0000"/>
                </a:solidFill>
              </a:rPr>
            </a:br>
            <a:r>
              <a:rPr lang="hu-HU" sz="1600" i="1" dirty="0"/>
              <a:t>Valamennyi előírt képzési évfolyam és az egybefüggő szakmai gyakorlat eredményes </a:t>
            </a:r>
            <a:r>
              <a:rPr lang="hu-HU" sz="1600" i="1" dirty="0" smtClean="0"/>
              <a:t>teljesítése, ágazati alapvizsga eredménye.</a:t>
            </a:r>
          </a:p>
          <a:p>
            <a:endParaRPr lang="hu-HU" sz="1600" i="1" dirty="0" smtClean="0"/>
          </a:p>
          <a:p>
            <a:pPr marL="0" indent="0">
              <a:buNone/>
            </a:pPr>
            <a:r>
              <a:rPr lang="hu-HU" dirty="0" smtClean="0"/>
              <a:t>Intézményvezető/Helyettes-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Technikai Jegyző </a:t>
            </a:r>
          </a:p>
          <a:p>
            <a:r>
              <a:rPr lang="hu-HU" dirty="0" smtClean="0"/>
              <a:t>Bizonyítvány-Oklevél </a:t>
            </a:r>
            <a:r>
              <a:rPr lang="hu-HU" dirty="0"/>
              <a:t>átvétel: 2025. május </a:t>
            </a:r>
            <a:r>
              <a:rPr lang="hu-HU" dirty="0" smtClean="0"/>
              <a:t>8.</a:t>
            </a:r>
          </a:p>
          <a:p>
            <a:r>
              <a:rPr lang="hu-HU" dirty="0" smtClean="0"/>
              <a:t>Projekt feladat(Tárolás </a:t>
            </a:r>
            <a:r>
              <a:rPr lang="hu-HU" dirty="0" err="1" smtClean="0"/>
              <a:t>pl</a:t>
            </a:r>
            <a:r>
              <a:rPr lang="hu-HU" dirty="0" smtClean="0"/>
              <a:t> páncélszekrény) május 8.</a:t>
            </a:r>
          </a:p>
          <a:p>
            <a:r>
              <a:rPr lang="hu-HU" dirty="0" smtClean="0"/>
              <a:t>Vizsgajegyzőkönyv minta (digitálisan)- egyéb vizsgaanyag </a:t>
            </a:r>
          </a:p>
          <a:p>
            <a:r>
              <a:rPr lang="hu-HU" dirty="0" smtClean="0"/>
              <a:t>Vizsga dokumentumok elszámolás – Iskolánként egyben 10 naponként. </a:t>
            </a:r>
            <a:r>
              <a:rPr lang="hu-HU" sz="2200" i="1" dirty="0" smtClean="0"/>
              <a:t>(Jegyzőkönyv, Törzslap 2 </a:t>
            </a:r>
            <a:r>
              <a:rPr lang="hu-HU" sz="2200" i="1" dirty="0" err="1" smtClean="0"/>
              <a:t>pl</a:t>
            </a:r>
            <a:r>
              <a:rPr lang="hu-HU" sz="2200" i="1" dirty="0" smtClean="0"/>
              <a:t>, fotó és egyéb digitális dokumentumok, bizonyítvány elszámolás, stb.)</a:t>
            </a:r>
          </a:p>
          <a:p>
            <a:endParaRPr lang="hu-HU" dirty="0"/>
          </a:p>
          <a:p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0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Előkészítés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Jegyzők</a:t>
            </a:r>
          </a:p>
          <a:p>
            <a:r>
              <a:rPr lang="hu-HU" dirty="0" smtClean="0"/>
              <a:t>Jelentkezések</a:t>
            </a:r>
          </a:p>
          <a:p>
            <a:r>
              <a:rPr lang="hu-HU" dirty="0" smtClean="0"/>
              <a:t>Jelentkezési lapok - eredeti</a:t>
            </a:r>
          </a:p>
          <a:p>
            <a:r>
              <a:rPr lang="hu-HU" dirty="0" smtClean="0"/>
              <a:t>Kérelmek-</a:t>
            </a:r>
            <a:r>
              <a:rPr lang="hu-HU" dirty="0"/>
              <a:t> eredeti</a:t>
            </a:r>
            <a:endParaRPr lang="hu-HU" dirty="0" smtClean="0"/>
          </a:p>
          <a:p>
            <a:r>
              <a:rPr lang="hu-HU" dirty="0"/>
              <a:t>Megbízó levelek- eredeti</a:t>
            </a:r>
            <a:endParaRPr lang="hu-HU" dirty="0" smtClean="0"/>
          </a:p>
          <a:p>
            <a:r>
              <a:rPr lang="hu-HU" dirty="0" smtClean="0"/>
              <a:t>Lebonyolításirend</a:t>
            </a:r>
          </a:p>
          <a:p>
            <a:r>
              <a:rPr lang="hu-HU" dirty="0" smtClean="0"/>
              <a:t>Adatellenőrzés</a:t>
            </a:r>
          </a:p>
          <a:p>
            <a:pPr marL="0" indent="0">
              <a:buNone/>
            </a:pPr>
            <a:endParaRPr lang="hu-HU" i="1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6337322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Vizsgabizottság</a:t>
            </a:r>
          </a:p>
          <a:p>
            <a:r>
              <a:rPr lang="hu-HU" dirty="0"/>
              <a:t>Bemenetifeltételek</a:t>
            </a:r>
          </a:p>
          <a:p>
            <a:r>
              <a:rPr lang="hu-HU" dirty="0"/>
              <a:t>Portfólió/vizsgaremek előzetes </a:t>
            </a:r>
            <a:r>
              <a:rPr lang="hu-HU" i="1" dirty="0"/>
              <a:t>értékelése- ha hiányos pontszámokban látszik</a:t>
            </a:r>
          </a:p>
          <a:p>
            <a:r>
              <a:rPr lang="hu-HU" dirty="0"/>
              <a:t>Kérelmek</a:t>
            </a:r>
          </a:p>
          <a:p>
            <a:r>
              <a:rPr lang="hu-HU" dirty="0"/>
              <a:t>Határozatok</a:t>
            </a:r>
          </a:p>
          <a:p>
            <a:r>
              <a:rPr lang="hu-HU" dirty="0"/>
              <a:t>Projektfeladat-nincs jóváhagyás </a:t>
            </a:r>
            <a:r>
              <a:rPr lang="hu-HU" i="1" dirty="0" smtClean="0"/>
              <a:t>(kivétel </a:t>
            </a:r>
            <a:r>
              <a:rPr lang="hu-HU" i="1" dirty="0"/>
              <a:t>KKK leírja)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693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Változások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/>
              <a:t>Interaktív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Eredmény </a:t>
            </a:r>
            <a:r>
              <a:rPr lang="hu-HU" dirty="0"/>
              <a:t>vizsgázó felületén –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Tervezett</a:t>
            </a:r>
            <a:r>
              <a:rPr lang="hu-HU" dirty="0"/>
              <a:t> változás</a:t>
            </a:r>
          </a:p>
          <a:p>
            <a:r>
              <a:rPr lang="hu-HU" dirty="0"/>
              <a:t>Törzslap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Érettségi feltüntetése</a:t>
            </a:r>
          </a:p>
          <a:p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846" y="2242795"/>
            <a:ext cx="5502117" cy="378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5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KKK szerint beállítás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765" y="2608587"/>
            <a:ext cx="4046571" cy="3055885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6389072" cy="3599317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Projekt vizsgatevékenység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Több részből áll: az értékelés(lap) külön –külön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 jegyző a vizsgabizottság segítségével a megadott % arányok szerint összesít, és az eredmény kerül a KRÉTÁBA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Sikerkritérium: KKK szerint,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hu-HU" dirty="0"/>
              <a:t> </a:t>
            </a:r>
            <a:r>
              <a:rPr lang="hu-HU" dirty="0" smtClean="0"/>
              <a:t>részenként vagy összesítve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Sikertelen kerül a </a:t>
            </a:r>
            <a:r>
              <a:rPr lang="hu-HU" dirty="0" smtClean="0"/>
              <a:t>KRÉTÁ-</a:t>
            </a:r>
            <a:r>
              <a:rPr lang="hu-HU" dirty="0" err="1" smtClean="0"/>
              <a:t>ba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ZÁRADÉK: Egészet vagy KKK szerint </a:t>
            </a:r>
            <a:r>
              <a:rPr lang="hu-HU" dirty="0" smtClean="0"/>
              <a:t>csak </a:t>
            </a:r>
            <a:r>
              <a:rPr lang="hu-HU" dirty="0"/>
              <a:t>a sikertelen részt kell ismételni.</a:t>
            </a:r>
          </a:p>
          <a:p>
            <a:r>
              <a:rPr lang="hu-HU" dirty="0"/>
              <a:t>Interaktív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2 terem ellenőrzési tag mellett legyen vb </a:t>
            </a:r>
            <a:r>
              <a:rPr lang="hu-HU" dirty="0" smtClean="0"/>
              <a:t>tag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Ülésrend papíralapon- </a:t>
            </a:r>
            <a:r>
              <a:rPr lang="hu-HU" i="1" dirty="0" smtClean="0"/>
              <a:t>a jegyzőkönyv elektronikus az INTERAKTÍV </a:t>
            </a:r>
            <a:r>
              <a:rPr lang="hu-HU" i="1" dirty="0" err="1" smtClean="0"/>
              <a:t>tev</a:t>
            </a:r>
            <a:r>
              <a:rPr lang="hu-HU" i="1" dirty="0" smtClean="0"/>
              <a:t>.</a:t>
            </a:r>
            <a:endParaRPr lang="hu-HU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Jegyző adatellenőrzés előkészítése</a:t>
            </a:r>
          </a:p>
          <a:p>
            <a:r>
              <a:rPr lang="hu-HU" dirty="0" smtClean="0"/>
              <a:t>! Csak az lehet </a:t>
            </a:r>
            <a:r>
              <a:rPr lang="hu-H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helyszínen, aki a lebonyolításirendben szerepel</a:t>
            </a:r>
            <a:r>
              <a:rPr lang="hu-HU" dirty="0" smtClean="0"/>
              <a:t>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631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Jegyzőkönyv Vizsgafeladat készítés</a:t>
            </a:r>
            <a:br>
              <a:rPr lang="hu-HU" dirty="0" smtClean="0"/>
            </a:br>
            <a:r>
              <a:rPr lang="hu-HU" i="1" dirty="0" smtClean="0"/>
              <a:t>Zalaegerszegi Független Vizsgaközpont</a:t>
            </a:r>
            <a:endParaRPr lang="hu-HU" i="1" dirty="0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Vizsgaszabályzat – Jegyzőkönyv</a:t>
            </a:r>
          </a:p>
          <a:p>
            <a:r>
              <a:rPr lang="hu-HU" dirty="0" smtClean="0"/>
              <a:t>Szakmai vizsga-Képesítő vizsga</a:t>
            </a:r>
          </a:p>
          <a:p>
            <a:r>
              <a:rPr lang="hu-HU" dirty="0" err="1" smtClean="0"/>
              <a:t>Minta!Ajánlás</a:t>
            </a:r>
            <a:r>
              <a:rPr lang="hu-HU" dirty="0" smtClean="0"/>
              <a:t>!</a:t>
            </a:r>
          </a:p>
          <a:p>
            <a:r>
              <a:rPr lang="hu-HU" dirty="0" smtClean="0"/>
              <a:t>Előkészítés</a:t>
            </a:r>
          </a:p>
          <a:p>
            <a:r>
              <a:rPr lang="hu-HU" dirty="0" smtClean="0"/>
              <a:t>Kötelező mellékletek</a:t>
            </a:r>
          </a:p>
          <a:p>
            <a:r>
              <a:rPr lang="hu-HU" dirty="0" smtClean="0"/>
              <a:t>Szabálytalanság-Rendkívüli esemény</a:t>
            </a:r>
          </a:p>
          <a:p>
            <a:r>
              <a:rPr lang="hu-HU" dirty="0" smtClean="0"/>
              <a:t>Összesítő ív</a:t>
            </a:r>
          </a:p>
          <a:p>
            <a:r>
              <a:rPr lang="hu-HU" dirty="0" smtClean="0"/>
              <a:t>Bizonyítvány átvételi</a:t>
            </a:r>
            <a:endParaRPr lang="hu-HU" dirty="0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Vizsgafeladat készítési eljárásrend</a:t>
            </a:r>
          </a:p>
          <a:p>
            <a:r>
              <a:rPr lang="hu-HU" dirty="0"/>
              <a:t>Szakmai vizsga-Képesítő </a:t>
            </a:r>
            <a:r>
              <a:rPr lang="hu-HU" dirty="0" smtClean="0"/>
              <a:t>vizsga</a:t>
            </a:r>
          </a:p>
          <a:p>
            <a:r>
              <a:rPr lang="hu-HU" dirty="0" smtClean="0"/>
              <a:t>KKK/PK</a:t>
            </a:r>
          </a:p>
          <a:p>
            <a:r>
              <a:rPr lang="hu-HU" dirty="0" smtClean="0"/>
              <a:t>Helyszín-képzés sajátosságai</a:t>
            </a:r>
          </a:p>
          <a:p>
            <a:r>
              <a:rPr lang="hu-HU" dirty="0" err="1" smtClean="0"/>
              <a:t>Minta!Ajánlás</a:t>
            </a:r>
            <a:r>
              <a:rPr lang="hu-HU" dirty="0" smtClean="0"/>
              <a:t>!</a:t>
            </a:r>
          </a:p>
          <a:p>
            <a:r>
              <a:rPr lang="hu-HU" dirty="0" smtClean="0"/>
              <a:t>Értékelő lap</a:t>
            </a:r>
          </a:p>
          <a:p>
            <a:r>
              <a:rPr lang="hu-HU" dirty="0" smtClean="0"/>
              <a:t>Bírálat-Javítás….-Jóváhagyás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313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KRÉTA-teszt felület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>
                <a:hlinkClick r:id="rId2"/>
              </a:rPr>
              <a:t>Meghirdetett vizsgaidőpontok | Vizsgaközpont </a:t>
            </a:r>
            <a:r>
              <a:rPr lang="hu-HU" dirty="0" smtClean="0">
                <a:hlinkClick r:id="rId2"/>
              </a:rPr>
              <a:t>Rendszer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MINTA </a:t>
            </a:r>
            <a:r>
              <a:rPr lang="fi-FI" sz="1400" dirty="0" smtClean="0"/>
              <a:t>000021/2025</a:t>
            </a:r>
            <a:r>
              <a:rPr lang="hu-HU" sz="1400" dirty="0" smtClean="0"/>
              <a:t> </a:t>
            </a:r>
            <a:r>
              <a:rPr lang="fi-FI" sz="1400" dirty="0" smtClean="0"/>
              <a:t>KKK</a:t>
            </a:r>
            <a:r>
              <a:rPr lang="hu-HU" sz="1400" dirty="0" smtClean="0"/>
              <a:t> </a:t>
            </a:r>
            <a:r>
              <a:rPr lang="fi-FI" sz="1400" dirty="0" smtClean="0"/>
              <a:t>4 </a:t>
            </a:r>
            <a:r>
              <a:rPr lang="fi-FI" sz="1400" dirty="0"/>
              <a:t>0722 08 01 - Asztalos (2020.09.01.)</a:t>
            </a:r>
            <a:endParaRPr lang="hu-HU" sz="1400" dirty="0" smtClean="0"/>
          </a:p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 smtClean="0"/>
              <a:t>Belépés-Regisztráció-Adatellenőrzés</a:t>
            </a:r>
          </a:p>
          <a:p>
            <a:r>
              <a:rPr lang="hu-HU" dirty="0" smtClean="0"/>
              <a:t>Elfogadás</a:t>
            </a:r>
          </a:p>
          <a:p>
            <a:r>
              <a:rPr lang="hu-HU" dirty="0" smtClean="0"/>
              <a:t>Nyilatkozatok</a:t>
            </a:r>
          </a:p>
          <a:p>
            <a:r>
              <a:rPr lang="hu-HU" dirty="0" smtClean="0"/>
              <a:t>Megbízások</a:t>
            </a:r>
          </a:p>
          <a:p>
            <a:r>
              <a:rPr lang="hu-HU" dirty="0" smtClean="0"/>
              <a:t>Előzetes betekintés az adatokba</a:t>
            </a:r>
          </a:p>
          <a:p>
            <a:r>
              <a:rPr lang="hu-HU" dirty="0" smtClean="0"/>
              <a:t>Kérelmek-Határozatok</a:t>
            </a:r>
          </a:p>
          <a:p>
            <a:r>
              <a:rPr lang="hu-HU" dirty="0" smtClean="0"/>
              <a:t>Előzetes bírálat</a:t>
            </a:r>
          </a:p>
          <a:p>
            <a:r>
              <a:rPr lang="hu-HU" dirty="0" smtClean="0"/>
              <a:t>Vizsgaeredmények- Titoktartás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851833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ba06077-7321-4c39-af96-41e33a919afc" xsi:nil="true"/>
    <lcf76f155ced4ddcb4097134ff3c332f xmlns="0e85b66b-7682-4bbf-a24c-dc4d0507b95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15A630E3DFC5144AADB1E5A5B90D7633" ma:contentTypeVersion="18" ma:contentTypeDescription="Új dokumentum létrehozása." ma:contentTypeScope="" ma:versionID="73cef7a81ff39fe6190ff53bebebcbe0">
  <xsd:schema xmlns:xsd="http://www.w3.org/2001/XMLSchema" xmlns:xs="http://www.w3.org/2001/XMLSchema" xmlns:p="http://schemas.microsoft.com/office/2006/metadata/properties" xmlns:ns2="0e85b66b-7682-4bbf-a24c-dc4d0507b95d" xmlns:ns3="7ba06077-7321-4c39-af96-41e33a919afc" targetNamespace="http://schemas.microsoft.com/office/2006/metadata/properties" ma:root="true" ma:fieldsID="62a563be25c643f534dbfaa71aef0853" ns2:_="" ns3:_="">
    <xsd:import namespace="0e85b66b-7682-4bbf-a24c-dc4d0507b95d"/>
    <xsd:import namespace="7ba06077-7321-4c39-af96-41e33a919a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5b66b-7682-4bbf-a24c-dc4d0507b9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Képcímkék" ma:readOnly="false" ma:fieldId="{5cf76f15-5ced-4ddc-b409-7134ff3c332f}" ma:taxonomyMulti="true" ma:sspId="ad484aa2-3318-4a54-89a8-68df881a5e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06077-7321-4c39-af96-41e33a919a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35b190b-5129-4d8c-9e99-f971de0303ba}" ma:internalName="TaxCatchAll" ma:showField="CatchAllData" ma:web="7ba06077-7321-4c39-af96-41e33a919a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437DEB-C8E9-4FF6-89AB-EC1AFAA6CB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12D53E-1E3B-4B6B-8BFB-98745F9BD241}">
  <ds:schemaRefs>
    <ds:schemaRef ds:uri="http://www.w3.org/XML/1998/namespace"/>
    <ds:schemaRef ds:uri="7ba06077-7321-4c39-af96-41e33a919afc"/>
    <ds:schemaRef ds:uri="http://purl.org/dc/terms/"/>
    <ds:schemaRef ds:uri="http://schemas.microsoft.com/office/2006/documentManagement/types"/>
    <ds:schemaRef ds:uri="0e85b66b-7682-4bbf-a24c-dc4d0507b95d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B8D65AF-77A8-4DAD-A7F2-68FA46AF3F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85b66b-7682-4bbf-a24c-dc4d0507b95d"/>
    <ds:schemaRef ds:uri="7ba06077-7321-4c39-af96-41e33a919a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468</TotalTime>
  <Words>619</Words>
  <Application>Microsoft Office PowerPoint</Application>
  <PresentationFormat>Szélesvásznú</PresentationFormat>
  <Paragraphs>129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Berlin</vt:lpstr>
      <vt:lpstr>ZFVK Vizsgaszervezés</vt:lpstr>
      <vt:lpstr>Előkészítés</vt:lpstr>
      <vt:lpstr>Bővítés</vt:lpstr>
      <vt:lpstr>Határidők</vt:lpstr>
      <vt:lpstr>Előkészítés</vt:lpstr>
      <vt:lpstr>Változások</vt:lpstr>
      <vt:lpstr>KKK szerint beállítás</vt:lpstr>
      <vt:lpstr>Jegyzőkönyv Vizsgafeladat készítés Zalaegerszegi Független Vizsgaközpont</vt:lpstr>
      <vt:lpstr>KRÉTA-teszt felület</vt:lpstr>
      <vt:lpstr>TESZT Interaktív vizsga – KÖTELEZŐ  az első KRÉTA megbízás előtt </vt:lpstr>
      <vt:lpstr>VÉGE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ZFVK Vizsgaszervezés</dc:title>
  <dc:creator>Vörösné Grünvald Anna</dc:creator>
  <cp:lastModifiedBy>Vörösné Grünvald Anna</cp:lastModifiedBy>
  <cp:revision>41</cp:revision>
  <cp:lastPrinted>2025-04-09T13:40:56Z</cp:lastPrinted>
  <dcterms:created xsi:type="dcterms:W3CDTF">2025-04-08T07:08:47Z</dcterms:created>
  <dcterms:modified xsi:type="dcterms:W3CDTF">2025-04-15T07:52:31Z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0x01010015A630E3DFC5144AADB1E5A5B90D7633</vt:lpwstr>
  </property>
  <property fmtid="{D5CDD505-2E9C-101B-9397-08002B2CF9AE}" pid="3" name="MediaServiceImageTags">
    <vt:lpwstr/>
  </property>
</Properties>
</file>